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7" r:id="rId5"/>
    <p:sldId id="260" r:id="rId6"/>
    <p:sldId id="278" r:id="rId7"/>
    <p:sldId id="258" r:id="rId8"/>
    <p:sldId id="262" r:id="rId9"/>
    <p:sldId id="280" r:id="rId10"/>
    <p:sldId id="265" r:id="rId11"/>
    <p:sldId id="266" r:id="rId12"/>
    <p:sldId id="271" r:id="rId13"/>
    <p:sldId id="272" r:id="rId14"/>
    <p:sldId id="273" r:id="rId15"/>
    <p:sldId id="274" r:id="rId16"/>
    <p:sldId id="275" r:id="rId17"/>
    <p:sldId id="276" r:id="rId18"/>
    <p:sldId id="267" r:id="rId19"/>
    <p:sldId id="269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80" d="100"/>
          <a:sy n="80" d="100"/>
        </p:scale>
        <p:origin x="67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7758A-7633-484A-5312-3D0B71E2A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E22930-58B6-C879-6BA3-D68DADE46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C688D5-D142-E07E-485A-49C9404B9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8B93-B34A-4E79-9218-BC599B7E4E78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A0003A-699C-5199-9A74-6C6363E8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6A456D-F166-6692-29EF-3720EE356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5AC2-77E0-426B-98CD-157D185A9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83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CEF278-D440-4FF3-C45A-21917F282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C228FAC-9EC6-01D9-C3AB-89FAF1940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0C7D2-62B5-B8F9-84CE-8314306BB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8B93-B34A-4E79-9218-BC599B7E4E78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42B98F-AF54-8E1A-2E5F-717437142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EC0D68-DBF5-B711-7C73-196BB276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5AC2-77E0-426B-98CD-157D185A9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5292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C3A6C04-C980-C253-0115-A13298AE35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A90BB19-5379-1351-4FBC-F54DF5DB6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4429A6-7289-47BF-490F-BAB084519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8B93-B34A-4E79-9218-BC599B7E4E78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0A2D55-1340-0F82-2A9F-4D6D8794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AC9C61-455E-C684-FE6C-758A8AA97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5AC2-77E0-426B-98CD-157D185A9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765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470325-A7E2-E41E-ED28-B6718B936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4686AB-F6E9-19AC-7B67-D219D1F41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B3B508-9B3D-7264-331D-357A4088A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8B93-B34A-4E79-9218-BC599B7E4E78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69C40D-6A1A-5D82-7E29-CBE15F9E6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B61F22-4D29-6057-BF54-5A319A14A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5AC2-77E0-426B-98CD-157D185A9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5171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7A768-9E03-461A-32DB-49F909B3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75700B-BE39-8510-07E2-532F6EF95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B35B6D-DDFB-61A4-CD45-F5907DF5D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8B93-B34A-4E79-9218-BC599B7E4E78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EEE607-01E5-0FC6-30D1-6B868EFF8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28AA22-6CA0-73AC-E80C-F7BE5A6FB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5AC2-77E0-426B-98CD-157D185A9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615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9CE4DE-87EE-3247-1FAC-AF34B3C5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75410C-72F7-6754-5603-6B9962F1E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4006C0D-3987-A471-A970-E48A50BDC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63F3F75-ECE1-A3C6-7055-A3BBC7823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8B93-B34A-4E79-9218-BC599B7E4E78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8849BDD-B462-F371-4F6F-7C13E19FC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7B277C7-7ED0-D3F6-BDB5-FD5ACDB6A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5AC2-77E0-426B-98CD-157D185A9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024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E3F38-DEA9-216C-E286-8154AEAB5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81EE87-3092-D5A0-77A1-02841F4CF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B57BDFB-EA36-E63A-D6AC-76FADF70B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354A750-FBBB-6E92-E06A-3439577855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1434EE-1498-A9E8-8876-44A07054B5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B84E4FD-F21F-03C2-279A-0305232BE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8B93-B34A-4E79-9218-BC599B7E4E78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45AE68E-91CB-B65A-A723-2E1967DA9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D3A1F78-F16B-8D11-270E-263E064E0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5AC2-77E0-426B-98CD-157D185A9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99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665D43-8264-7261-05F1-EB65856F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6978785-F15F-72A9-5578-3DE30B97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8B93-B34A-4E79-9218-BC599B7E4E78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B44EA30-B06B-A000-F7D8-67E1253D5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CCC1CC3-3812-C464-EC19-C9AF84767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5AC2-77E0-426B-98CD-157D185A9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915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F4EB035-B16D-A772-65FB-712BF0A1E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8B93-B34A-4E79-9218-BC599B7E4E78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D62A6CA-940F-CF23-E5C1-2B6489546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3256B62-AC94-F86C-5C2A-2C1D6EBE1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5AC2-77E0-426B-98CD-157D185A9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61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D9962-3A3B-38FB-20AC-602E81E35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8F2571-840A-6326-21F1-2C67BD58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CF4EE9-1313-ACAF-2596-E239F9CC8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95318DF-6FBF-89CA-0597-E485534F2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8B93-B34A-4E79-9218-BC599B7E4E78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0CF97C-832F-A769-81FE-5AFC2C991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E75DBA1-75B0-1D9C-492F-66A1D0B57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5AC2-77E0-426B-98CD-157D185A9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2257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7A7225-F1BD-090F-AC11-8D637EE1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D5C8D0E-E062-F9C8-8604-D1ACD723F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EB3C852-6612-AC29-C236-3391289F9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FE3C868-1A51-9B17-1632-3DCA6EDFA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8B93-B34A-4E79-9218-BC599B7E4E78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63D31B6-D972-9C1D-7D9F-2C1140584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1E209DE-035B-E6BD-CBD5-42D994F52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5AC2-77E0-426B-98CD-157D185A9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05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B1EA98B-C6F1-E9B4-56FB-FBF649814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01EB09-63FD-FCDA-921D-4AD75543A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F58365-7B80-F50A-A677-90FA1EE203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88B93-B34A-4E79-9218-BC599B7E4E78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D5F939-0E4C-BD90-F894-C9FBC75B0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A2CC87-577C-EE6E-BB6B-A4AF6F30E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15AC2-77E0-426B-98CD-157D185A9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19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NZlIYr1slAk?feature=oembed" TargetMode="External"/><Relationship Id="rId1" Type="http://schemas.openxmlformats.org/officeDocument/2006/relationships/video" Target="https://www.youtube.com/embed/mWD8wWwZpi8?feature=oembed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rcado de inteligência artificial cresce cada vez mais acelerado">
            <a:extLst>
              <a:ext uri="{FF2B5EF4-FFF2-40B4-BE49-F238E27FC236}">
                <a16:creationId xmlns:a16="http://schemas.microsoft.com/office/drawing/2014/main" id="{29EDCDF4-5CE0-F3B3-4117-1ADD94A2E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A81FA3BE-B31B-BF89-3947-721E9DF18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57818"/>
            <a:ext cx="9144000" cy="1655762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Profa. Responsável: Adriana Rigolon</a:t>
            </a:r>
          </a:p>
          <a:p>
            <a:r>
              <a:rPr lang="pt-BR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Ministrantes: Guilherme de Souza </a:t>
            </a:r>
            <a:r>
              <a:rPr lang="pt-BR" b="1" dirty="0" err="1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Fornaciari</a:t>
            </a:r>
            <a:r>
              <a:rPr lang="pt-BR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Henrique Gabriel Moraes </a:t>
            </a:r>
            <a:r>
              <a:rPr lang="pt-BR" b="1" dirty="0" err="1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Denoni</a:t>
            </a:r>
            <a:r>
              <a:rPr lang="pt-BR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9F81811-0B06-89A6-FDC7-92AC31612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32044"/>
            <a:ext cx="9144000" cy="19433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Oficina</a:t>
            </a:r>
            <a:br>
              <a:rPr lang="pt-BR" sz="3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Inteligência Artificial (IA)</a:t>
            </a:r>
            <a:endParaRPr lang="pt-BR" sz="3600" dirty="0">
              <a:solidFill>
                <a:srgbClr val="080808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A80A19-DC75-E16C-5119-A6B4F27DC0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361" y="385419"/>
            <a:ext cx="1363813" cy="1077011"/>
          </a:xfrm>
          <a:prstGeom prst="rect">
            <a:avLst/>
          </a:prstGeom>
        </p:spPr>
      </p:pic>
      <p:pic>
        <p:nvPicPr>
          <p:cNvPr id="6" name="Picture 2" descr="Resultado de imagem para LOGO IFRO PNG">
            <a:extLst>
              <a:ext uri="{FF2B5EF4-FFF2-40B4-BE49-F238E27FC236}">
                <a16:creationId xmlns:a16="http://schemas.microsoft.com/office/drawing/2014/main" id="{CD6478C4-FE36-71B8-6CE0-5E479843E7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" r="-6489" b="22904"/>
          <a:stretch/>
        </p:blipFill>
        <p:spPr bwMode="auto">
          <a:xfrm>
            <a:off x="298827" y="446968"/>
            <a:ext cx="997872" cy="95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9E19B3A8-34C0-FA47-4AE7-B33E320A40A8}"/>
              </a:ext>
            </a:extLst>
          </p:cNvPr>
          <p:cNvSpPr txBox="1">
            <a:spLocks/>
          </p:cNvSpPr>
          <p:nvPr/>
        </p:nvSpPr>
        <p:spPr>
          <a:xfrm>
            <a:off x="1158060" y="482061"/>
            <a:ext cx="9144000" cy="1262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INSTITUTO FEDERAL DE RONDÔNIA </a:t>
            </a:r>
            <a:br>
              <a:rPr lang="pt-BR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IFRO – CAMPUS CACOAL</a:t>
            </a:r>
          </a:p>
          <a:p>
            <a:r>
              <a:rPr lang="pt-BR" sz="20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AGROTECNOLÓGICA - Edição 2023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9427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7EB6E-3E1E-D087-235B-072C56228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Processamento de Linguagem Natural (PLN)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339E8B-F1AF-08E7-6BB4-A5F0EC267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b="0" i="0" dirty="0">
                <a:solidFill>
                  <a:srgbClr val="373636"/>
                </a:solidFill>
                <a:effectLst/>
              </a:rPr>
              <a:t>O processamento de linguagem natural (PLN) é um tipo de inteligência artificial extremamente especializada que utiliza algoritmos exclusivos para </a:t>
            </a:r>
            <a:r>
              <a:rPr lang="pt-BR" i="0" dirty="0">
                <a:solidFill>
                  <a:srgbClr val="373636"/>
                </a:solidFill>
                <a:effectLst/>
              </a:rPr>
              <a:t>entender e simular a linguagem humana. </a:t>
            </a:r>
          </a:p>
          <a:p>
            <a:pPr algn="just"/>
            <a:r>
              <a:rPr lang="pt-BR" b="0" i="0" dirty="0">
                <a:solidFill>
                  <a:srgbClr val="373636"/>
                </a:solidFill>
                <a:effectLst/>
              </a:rPr>
              <a:t>Ou seja, permite que uma tecnologia entenda o que um ser humano fala ou escreve e formule respostas compreensíveis usando  a linguagem humana também. Exemplos bastante conhecidos do uso de PLN no nosso dia a dia são as assistentes virtuais e o ChatGPT. </a:t>
            </a:r>
          </a:p>
        </p:txBody>
      </p:sp>
    </p:spTree>
    <p:extLst>
      <p:ext uri="{BB962C8B-B14F-4D97-AF65-F5344CB8AC3E}">
        <p14:creationId xmlns:p14="http://schemas.microsoft.com/office/powerpoint/2010/main" val="4203830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2CCD50-20C0-24B1-342E-3A67A9DD2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Visão Computacional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9F27A0-30C9-A55E-742F-DA846B24F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b="0" i="0" dirty="0">
                <a:solidFill>
                  <a:srgbClr val="373636"/>
                </a:solidFill>
                <a:effectLst/>
              </a:rPr>
              <a:t>A visão computacional, por sua vez, é um ramo da inteligência artificial que </a:t>
            </a:r>
            <a:r>
              <a:rPr lang="pt-BR" i="0" dirty="0">
                <a:solidFill>
                  <a:srgbClr val="373636"/>
                </a:solidFill>
                <a:effectLst/>
              </a:rPr>
              <a:t>estuda e desenvolve o processamento de imagens por máquinas, dando </a:t>
            </a:r>
            <a:r>
              <a:rPr lang="pt-BR" b="0" i="0" dirty="0">
                <a:solidFill>
                  <a:srgbClr val="373636"/>
                </a:solidFill>
                <a:effectLst/>
              </a:rPr>
              <a:t>a elas a capacidade de interpretar informações visuais, ou seja, enxergar. E, a partir disso, iniciar comandos.    </a:t>
            </a:r>
          </a:p>
          <a:p>
            <a:pPr algn="just"/>
            <a:r>
              <a:rPr lang="pt-BR" b="0" i="0" dirty="0">
                <a:solidFill>
                  <a:srgbClr val="373636"/>
                </a:solidFill>
                <a:effectLst/>
              </a:rPr>
              <a:t>Esse tipo de IA é utilizado para </a:t>
            </a:r>
            <a:r>
              <a:rPr lang="pt-BR" b="0" i="0" u="none" strike="noStrike" dirty="0">
                <a:solidFill>
                  <a:srgbClr val="373636"/>
                </a:solidFill>
                <a:effectLst/>
              </a:rPr>
              <a:t>reconhecimento de imagem</a:t>
            </a:r>
            <a:r>
              <a:rPr lang="pt-BR" b="0" i="0" dirty="0">
                <a:solidFill>
                  <a:srgbClr val="373636"/>
                </a:solidFill>
                <a:effectLst/>
              </a:rPr>
              <a:t> e facial. </a:t>
            </a:r>
          </a:p>
          <a:p>
            <a:pPr algn="just"/>
            <a:r>
              <a:rPr lang="pt-BR" b="0" i="0" dirty="0">
                <a:solidFill>
                  <a:srgbClr val="373636"/>
                </a:solidFill>
                <a:effectLst/>
              </a:rPr>
              <a:t>Na indústria, atua na identificação de etiquetas, códigos </a:t>
            </a:r>
            <a:r>
              <a:rPr lang="pt-BR" b="0" i="0" dirty="0" err="1">
                <a:solidFill>
                  <a:srgbClr val="373636"/>
                </a:solidFill>
                <a:effectLst/>
              </a:rPr>
              <a:t>etc</a:t>
            </a:r>
            <a:r>
              <a:rPr lang="pt-BR" b="0" i="0" dirty="0">
                <a:solidFill>
                  <a:srgbClr val="373636"/>
                </a:solidFill>
                <a:effectLst/>
              </a:rPr>
              <a:t>, inspeção e prevenção de problemas em máquinas; nos carros autônomos, serve para verificação de sinalizações; e nos </a:t>
            </a:r>
            <a:r>
              <a:rPr lang="pt-BR" b="0" i="0" u="none" strike="noStrike" dirty="0">
                <a:solidFill>
                  <a:srgbClr val="373636"/>
                </a:solidFill>
                <a:effectLst/>
              </a:rPr>
              <a:t>sistemas de busca</a:t>
            </a:r>
            <a:r>
              <a:rPr lang="pt-BR" b="0" i="0" dirty="0">
                <a:solidFill>
                  <a:srgbClr val="373636"/>
                </a:solidFill>
                <a:effectLst/>
              </a:rPr>
              <a:t>, permite a busca por imagem.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2812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CC66E84-2B42-463F-8329-75BA0D521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685781-F4CA-11DC-44D8-69D003B3A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000" b="1"/>
              <a:t>Como funciona o Machine Learning?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4838" r="10890" b="-1"/>
          <a:stretch/>
        </p:blipFill>
        <p:spPr>
          <a:xfrm>
            <a:off x="5922492" y="928201"/>
            <a:ext cx="5536001" cy="492694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47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16618F4-58D7-CCD4-6A77-BFA917FB2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457200"/>
            <a:ext cx="6007608" cy="1929384"/>
          </a:xfrm>
        </p:spPr>
        <p:txBody>
          <a:bodyPr anchor="ctr">
            <a:normAutofit/>
          </a:bodyPr>
          <a:lstStyle/>
          <a:p>
            <a:r>
              <a:rPr lang="pt-BR" dirty="0"/>
              <a:t>O programador implementa dois códigos (um para assumir o papel de robô construtor e outro para robô testador). </a:t>
            </a:r>
          </a:p>
        </p:txBody>
      </p:sp>
      <p:pic>
        <p:nvPicPr>
          <p:cNvPr id="7" name="Imagem 6" descr="Imagem de vídeo game&#10;&#10;Descrição gerada automaticamente com confiança média"/>
          <p:cNvPicPr>
            <a:picLocks noChangeAspect="1"/>
          </p:cNvPicPr>
          <p:nvPr/>
        </p:nvPicPr>
        <p:blipFill rotWithShape="1">
          <a:blip r:embed="rId2"/>
          <a:srcRect l="1732" r="100" b="-4"/>
          <a:stretch/>
        </p:blipFill>
        <p:spPr>
          <a:xfrm flipH="1">
            <a:off x="466344" y="2842263"/>
            <a:ext cx="5468112" cy="3133337"/>
          </a:xfrm>
          <a:prstGeom prst="rect">
            <a:avLst/>
          </a:prstGeom>
        </p:spPr>
      </p:pic>
      <p:pic>
        <p:nvPicPr>
          <p:cNvPr id="4" name="Espaço Reservado para Conteúdo 3" descr="Imagem de vídeo game&#10;&#10;Descrição gerada automaticamente com confiança média"/>
          <p:cNvPicPr>
            <a:picLocks noChangeAspect="1"/>
          </p:cNvPicPr>
          <p:nvPr/>
        </p:nvPicPr>
        <p:blipFill rotWithShape="1">
          <a:blip r:embed="rId3"/>
          <a:srcRect l="2231" r="-4" b="-4"/>
          <a:stretch/>
        </p:blipFill>
        <p:spPr>
          <a:xfrm>
            <a:off x="6254496" y="2842924"/>
            <a:ext cx="5468112" cy="313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08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41FFB61-8574-319D-C751-A351815F1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7"/>
            <a:ext cx="3851612" cy="2563463"/>
          </a:xfrm>
        </p:spPr>
        <p:txBody>
          <a:bodyPr anchor="t">
            <a:normAutofit fontScale="92500" lnSpcReduction="10000"/>
          </a:bodyPr>
          <a:lstStyle/>
          <a:p>
            <a:r>
              <a:rPr lang="pt-BR" dirty="0"/>
              <a:t>O robô construtor cria vários robozinhos (pequenos códigos de I.A.) que irão responder qual das imagens é abelha e qual é o numeral 3.</a:t>
            </a:r>
            <a:endParaRPr lang="en-US" sz="2400" dirty="0"/>
          </a:p>
        </p:txBody>
      </p:sp>
      <p:pic>
        <p:nvPicPr>
          <p:cNvPr id="4" name="Espaço Reservado para Conteúdo 3" descr="Imagem de vídeo game&#10;&#10;Descrição gerada automaticament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487328"/>
            <a:ext cx="6903720" cy="388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47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2498E0F-8663-F541-DD9C-9FE277603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2241042"/>
          </a:xfrm>
        </p:spPr>
        <p:txBody>
          <a:bodyPr anchor="t">
            <a:normAutofit/>
          </a:bodyPr>
          <a:lstStyle/>
          <a:p>
            <a:r>
              <a:rPr lang="pt-BR" dirty="0"/>
              <a:t>O robô testador verifica quais robozinhos obtiveram maior número de acertos.</a:t>
            </a:r>
            <a:endParaRPr lang="en-US" sz="16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32BEEAE-3925-5950-1CFF-F819EA171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532" y="1150469"/>
            <a:ext cx="7303190" cy="470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33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FCCF909-F679-B430-1A7B-8EE73B0EC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811" y="457200"/>
            <a:ext cx="6064059" cy="1929384"/>
          </a:xfrm>
        </p:spPr>
        <p:txBody>
          <a:bodyPr anchor="ctr">
            <a:normAutofit/>
          </a:bodyPr>
          <a:lstStyle/>
          <a:p>
            <a:r>
              <a:rPr lang="pt-BR" sz="2400" dirty="0"/>
              <a:t>Os robozinhos que obtiveram maior número de acertos serão replicados e os demais serão excluídos, e o processo repete.</a:t>
            </a:r>
            <a:endParaRPr lang="en-US" sz="2400" dirty="0"/>
          </a:p>
        </p:txBody>
      </p:sp>
      <p:pic>
        <p:nvPicPr>
          <p:cNvPr id="5" name="Imagem 4" descr="Imagem digital fictícia de personagem de desenho animado&#10;&#10;Descrição gerada automaticamente com confiança baixa"/>
          <p:cNvPicPr>
            <a:picLocks noChangeAspect="1"/>
          </p:cNvPicPr>
          <p:nvPr/>
        </p:nvPicPr>
        <p:blipFill rotWithShape="1">
          <a:blip r:embed="rId2"/>
          <a:srcRect l="6822" r="11050"/>
          <a:stretch/>
        </p:blipFill>
        <p:spPr>
          <a:xfrm>
            <a:off x="514680" y="2569464"/>
            <a:ext cx="5371440" cy="3678936"/>
          </a:xfrm>
          <a:prstGeom prst="rect">
            <a:avLst/>
          </a:prstGeom>
        </p:spPr>
      </p:pic>
      <p:pic>
        <p:nvPicPr>
          <p:cNvPr id="4" name="Espaço Reservado para Conteúdo 3" descr="Imagem digital fictícia de personagem de desenho animado&#10;&#10;Descrição gerada automaticamente com confiança média"/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6254496" y="2871025"/>
            <a:ext cx="5468112" cy="307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83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06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1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6655E5-E3C6-532B-0B06-DA49F8FA9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pt-BR" b="1">
                <a:solidFill>
                  <a:schemeClr val="bg1"/>
                </a:solidFill>
                <a:latin typeface="Google Sans"/>
              </a:rPr>
              <a:t>Algoritmo genético NEAT</a:t>
            </a:r>
            <a:endParaRPr lang="pt-BR" b="1">
              <a:solidFill>
                <a:schemeClr val="bg1"/>
              </a:solidFill>
            </a:endParaRPr>
          </a:p>
        </p:txBody>
      </p:sp>
      <p:cxnSp>
        <p:nvCxnSpPr>
          <p:cNvPr id="37" name="Straight Connector 23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460824-4735-6D0E-9314-1775703AB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r>
              <a:rPr lang="pt-BR" sz="2000">
                <a:solidFill>
                  <a:schemeClr val="bg1"/>
                </a:solidFill>
              </a:rPr>
              <a:t>NeuroEvolution of Augmenting Topologies (NEAT) é um algoritmo genético para gerar redes neurais artificiais.</a:t>
            </a:r>
          </a:p>
        </p:txBody>
      </p:sp>
      <p:pic>
        <p:nvPicPr>
          <p:cNvPr id="5" name="Mídia Online 4" title="Como uma Rede Neural Aprende? Tutorial para Leigos">
            <a:hlinkClick r:id="" action="ppaction://media"/>
            <a:extLst>
              <a:ext uri="{FF2B5EF4-FFF2-40B4-BE49-F238E27FC236}">
                <a16:creationId xmlns:a16="http://schemas.microsoft.com/office/drawing/2014/main" id="{D1D59752-A0D2-03D5-6741-9865DE0DE07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645193" y="748388"/>
            <a:ext cx="3588640" cy="2027581"/>
          </a:xfrm>
          <a:prstGeom prst="rect">
            <a:avLst/>
          </a:prstGeom>
        </p:spPr>
      </p:pic>
      <p:sp>
        <p:nvSpPr>
          <p:cNvPr id="38" name="Rectangle 25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ídia Online 3" title="Inteligência Artificial destruindo no dinossauro da Google! (Rede Neural)">
            <a:hlinkClick r:id="" action="ppaction://media"/>
            <a:extLst>
              <a:ext uri="{FF2B5EF4-FFF2-40B4-BE49-F238E27FC236}">
                <a16:creationId xmlns:a16="http://schemas.microsoft.com/office/drawing/2014/main" id="{89372BF8-BB33-D6EB-9E80-6DC6A9FCB021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8038661" y="4108742"/>
            <a:ext cx="3588640" cy="2027581"/>
          </a:xfrm>
          <a:prstGeom prst="rect">
            <a:avLst/>
          </a:prstGeom>
        </p:spPr>
      </p:pic>
      <p:sp>
        <p:nvSpPr>
          <p:cNvPr id="39" name="Rectangle 27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7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7F94237-0536-4DB1-8C95-39E355CED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Script de computador em uma tela">
            <a:extLst>
              <a:ext uri="{FF2B5EF4-FFF2-40B4-BE49-F238E27FC236}">
                <a16:creationId xmlns:a16="http://schemas.microsoft.com/office/drawing/2014/main" id="{42546D76-61BF-1D76-C9A2-141A8D4AA1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5981" b="9750"/>
          <a:stretch/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C0FF65A-3164-1ED2-E23E-198EF88CB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30" y="583345"/>
            <a:ext cx="7160357" cy="4164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7400">
                <a:solidFill>
                  <a:srgbClr val="FFFFFF"/>
                </a:solidFill>
              </a:rPr>
              <a:t>Aplicação do NEAT no código do jogo </a:t>
            </a:r>
            <a:r>
              <a:rPr lang="en-US" sz="7400" b="0" i="0">
                <a:solidFill>
                  <a:srgbClr val="FFFFFF"/>
                </a:solidFill>
                <a:effectLst/>
              </a:rPr>
              <a:t>T-Rex Running</a:t>
            </a:r>
            <a:r>
              <a:rPr lang="en-US" sz="7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191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-Rex Game.">
            <a:extLst>
              <a:ext uri="{FF2B5EF4-FFF2-40B4-BE49-F238E27FC236}">
                <a16:creationId xmlns:a16="http://schemas.microsoft.com/office/drawing/2014/main" id="{26DA52D5-492F-0899-0C02-3027076E4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19844"/>
            <a:ext cx="12168188" cy="683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56B78DE-FF00-24AE-87F5-5BEBA1741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Roteiro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F4C966-9328-67C8-03F4-AB91F55FD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Calibri (Corpo)"/>
              </a:rPr>
              <a:t>Conceitos de Inteligência Artificial</a:t>
            </a:r>
          </a:p>
          <a:p>
            <a:r>
              <a:rPr lang="pt-BR" b="0" i="0" dirty="0">
                <a:solidFill>
                  <a:srgbClr val="040C28"/>
                </a:solidFill>
                <a:effectLst/>
                <a:latin typeface="Calibri (Corpo)"/>
              </a:rPr>
              <a:t>Apresentação do código do jogo </a:t>
            </a:r>
            <a:r>
              <a:rPr lang="pt-BR" b="0" i="0" dirty="0" err="1">
                <a:solidFill>
                  <a:srgbClr val="040C28"/>
                </a:solidFill>
                <a:effectLst/>
                <a:latin typeface="Calibri (Corpo)"/>
              </a:rPr>
              <a:t>T-Rex</a:t>
            </a:r>
            <a:r>
              <a:rPr lang="pt-BR" b="0" i="0" dirty="0">
                <a:solidFill>
                  <a:srgbClr val="040C28"/>
                </a:solidFill>
                <a:effectLst/>
                <a:latin typeface="Calibri (Corpo)"/>
              </a:rPr>
              <a:t> Running</a:t>
            </a:r>
          </a:p>
          <a:p>
            <a:r>
              <a:rPr lang="pt-BR" dirty="0">
                <a:solidFill>
                  <a:srgbClr val="040C28"/>
                </a:solidFill>
                <a:latin typeface="Calibri (Corpo)"/>
              </a:rPr>
              <a:t>Algoritmo genético NEAT</a:t>
            </a:r>
            <a:endParaRPr lang="pt-BR" dirty="0">
              <a:latin typeface="Calibri (Corpo)"/>
            </a:endParaRPr>
          </a:p>
          <a:p>
            <a:r>
              <a:rPr lang="pt-BR" dirty="0">
                <a:solidFill>
                  <a:srgbClr val="040C28"/>
                </a:solidFill>
                <a:latin typeface="Calibri (Corpo)"/>
              </a:rPr>
              <a:t>Aplicação do NEAT-Python no código do jogo </a:t>
            </a:r>
            <a:r>
              <a:rPr lang="pt-BR" b="0" i="0" dirty="0" err="1">
                <a:solidFill>
                  <a:srgbClr val="040C28"/>
                </a:solidFill>
                <a:effectLst/>
                <a:latin typeface="Calibri (Corpo)"/>
              </a:rPr>
              <a:t>T-Rex</a:t>
            </a:r>
            <a:r>
              <a:rPr lang="pt-BR" b="0" i="0" dirty="0">
                <a:solidFill>
                  <a:srgbClr val="040C28"/>
                </a:solidFill>
                <a:effectLst/>
                <a:latin typeface="Calibri (Corpo)"/>
              </a:rPr>
              <a:t> Running</a:t>
            </a:r>
            <a:r>
              <a:rPr lang="pt-BR" dirty="0">
                <a:solidFill>
                  <a:srgbClr val="040C28"/>
                </a:solidFill>
                <a:latin typeface="Calibri (Corpo)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5810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27801"/>
            <a:ext cx="10515600" cy="1325563"/>
          </a:xfrm>
        </p:spPr>
        <p:txBody>
          <a:bodyPr/>
          <a:lstStyle/>
          <a:p>
            <a:r>
              <a:rPr lang="pt-BR" b="1" dirty="0"/>
              <a:t>Quando o ser humano consegue ser melhor do que uma máquina?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7459" y="1710670"/>
            <a:ext cx="6197081" cy="3774408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38200" y="5542384"/>
            <a:ext cx="10367865" cy="1115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800" dirty="0">
                <a:latin typeface="Calibri (Corpo)"/>
              </a:rPr>
              <a:t>Em um quebra-cabeça simples como este há 1.300.000.000.000 (13 * 10¹¹) de combinações possíveis, e um ser humano é capaz de resolvê-lo em alguns minutos. Por quê?</a:t>
            </a:r>
          </a:p>
        </p:txBody>
      </p:sp>
    </p:spTree>
    <p:extLst>
      <p:ext uri="{BB962C8B-B14F-4D97-AF65-F5344CB8AC3E}">
        <p14:creationId xmlns:p14="http://schemas.microsoft.com/office/powerpoint/2010/main" val="2630963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A6DAAA-44FD-63D0-698D-4161E6D6F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6253448" cy="1642970"/>
          </a:xfrm>
        </p:spPr>
        <p:txBody>
          <a:bodyPr anchor="b">
            <a:normAutofit fontScale="90000"/>
          </a:bodyPr>
          <a:lstStyle/>
          <a:p>
            <a:r>
              <a:rPr lang="pt-BR" sz="4000" b="1" dirty="0"/>
              <a:t>Quando o ser humano consegue ser melhor do que uma máquina?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6AE9E0-5F9F-688F-C1B9-078CF4111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5"/>
            <a:ext cx="5315189" cy="1802212"/>
          </a:xfrm>
        </p:spPr>
        <p:txBody>
          <a:bodyPr anchor="t">
            <a:normAutofit/>
          </a:bodyPr>
          <a:lstStyle/>
          <a:p>
            <a:pPr algn="just"/>
            <a:r>
              <a:rPr lang="pt-BR" sz="2400" dirty="0">
                <a:latin typeface="Calibri (Corpo)"/>
              </a:rPr>
              <a:t>O reconhecimento de imagens é uma tarefa extremamente difícil para uma IA, porém é facilmente realizada por seres humanos.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599408A-DECA-3FC6-A9CF-60E3F953F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67" y="1849719"/>
            <a:ext cx="4170530" cy="319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22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2B2F85-52C6-3F5D-C708-9D53E0B7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Exemplos de Inteligências Artificiais presentes no dia-a-dia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E46770-0160-3C82-953D-9BBC03AF2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fontAlgn="base"/>
            <a:r>
              <a:rPr lang="pt-BR" sz="2400" b="0" i="0" dirty="0">
                <a:solidFill>
                  <a:srgbClr val="333333"/>
                </a:solidFill>
                <a:effectLst/>
                <a:latin typeface="Calibri (Corpo)"/>
              </a:rPr>
              <a:t>Controle de estoque de produtos nas empresas: através de monitoramento por sensores inteligentes, eles conseguem identificar os espaços vazios nas prateleiras, favorecendo a organização dos produtos e mercadorias;</a:t>
            </a:r>
          </a:p>
          <a:p>
            <a:pPr algn="just" fontAlgn="base"/>
            <a:r>
              <a:rPr lang="pt-BR" sz="2400" b="0" i="0" dirty="0">
                <a:solidFill>
                  <a:srgbClr val="333333"/>
                </a:solidFill>
                <a:effectLst/>
                <a:latin typeface="Calibri (Corpo)"/>
              </a:rPr>
              <a:t>Câmeras de vigilância: Posicionados em vias importantes de uma cidade, eles registram o dia a dia para fins de segurança pública, e também são capazes de reconhecer perfis de indivíduos procurados, e emitir alertas para as forças policiais averiguarem.</a:t>
            </a:r>
          </a:p>
          <a:p>
            <a:pPr algn="just" fontAlgn="base"/>
            <a:r>
              <a:rPr lang="pt-BR" sz="2400" dirty="0">
                <a:solidFill>
                  <a:srgbClr val="333333"/>
                </a:solidFill>
                <a:latin typeface="Calibri (Corpo)"/>
              </a:rPr>
              <a:t>TV: 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Calibri (Corpo)"/>
              </a:rPr>
              <a:t>Os televisores, hoje em dia, são capazes de reconhecer a fala e de realizar o processamento de linguagem natural (PLN).</a:t>
            </a:r>
          </a:p>
          <a:p>
            <a:pPr algn="just" fontAlgn="base"/>
            <a:r>
              <a:rPr lang="pt-BR" sz="2400" dirty="0">
                <a:solidFill>
                  <a:srgbClr val="333333"/>
                </a:solidFill>
                <a:latin typeface="Calibri (Corpo)"/>
              </a:rPr>
              <a:t>Aplicativos de rotas: Eles aproveitam de uma complexa rede de conexão de dispositivos móveis, bem como do potencial de análise de satélites, para interpretar os dados de trânsito em tempo real.</a:t>
            </a:r>
            <a:endParaRPr lang="pt-BR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932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2B2F85-52C6-3F5D-C708-9D53E0B7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Exemplos de Inteligências Artificiais presentes no dia-a-dia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E46770-0160-3C82-953D-9BBC03AF2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/>
            <a:r>
              <a:rPr lang="pt-BR" sz="2400" b="0" i="0" dirty="0">
                <a:solidFill>
                  <a:srgbClr val="333333"/>
                </a:solidFill>
                <a:effectLst/>
                <a:latin typeface="Calibri (Corpo)"/>
              </a:rPr>
              <a:t>Reconhecimento facial</a:t>
            </a:r>
            <a:r>
              <a:rPr lang="pt-BR" sz="2400" dirty="0">
                <a:solidFill>
                  <a:srgbClr val="333333"/>
                </a:solidFill>
                <a:latin typeface="Calibri (Corpo)"/>
              </a:rPr>
              <a:t>: 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Calibri (Corpo)"/>
              </a:rPr>
              <a:t>Um dos exemplos de projetos de inteligência artificial é o de celulares de última geração, como iPhone e Samsung Galaxy, que contam com o mecanismo de segurança Face ID.</a:t>
            </a:r>
          </a:p>
          <a:p>
            <a:pPr algn="just" fontAlgn="base"/>
            <a:r>
              <a:rPr lang="pt-BR" sz="2400" b="0" i="0" dirty="0">
                <a:solidFill>
                  <a:srgbClr val="333333"/>
                </a:solidFill>
                <a:effectLst/>
                <a:latin typeface="Calibri (Corpo)"/>
              </a:rPr>
              <a:t>Casas inteligentes</a:t>
            </a:r>
            <a:r>
              <a:rPr lang="pt-BR" sz="2400" dirty="0">
                <a:solidFill>
                  <a:srgbClr val="333333"/>
                </a:solidFill>
                <a:latin typeface="Calibri (Corpo)"/>
              </a:rPr>
              <a:t>: 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Calibri (Corpo)"/>
              </a:rPr>
              <a:t>Graças à interconexão de dispositivos (como aparelhos de ar-condicionado, aquecedores, cafeteiras, luzes, janelas, trancas, </a:t>
            </a:r>
            <a:r>
              <a:rPr lang="pt-BR" sz="2400" b="0" i="0" dirty="0" err="1">
                <a:solidFill>
                  <a:srgbClr val="333333"/>
                </a:solidFill>
                <a:effectLst/>
                <a:latin typeface="Calibri (Corpo)"/>
              </a:rPr>
              <a:t>etc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Calibri (Corpo)"/>
              </a:rPr>
              <a:t>) e o uso de assistentes residenciais (como a </a:t>
            </a:r>
            <a:r>
              <a:rPr lang="pt-BR" sz="2400" b="0" i="0" dirty="0" err="1">
                <a:solidFill>
                  <a:srgbClr val="333333"/>
                </a:solidFill>
                <a:effectLst/>
                <a:latin typeface="Calibri (Corpo)"/>
              </a:rPr>
              <a:t>Alexa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Calibri (Corpo)"/>
              </a:rPr>
              <a:t>), é possível comandar tudo dentro da casa apenas com comandos de voz ou por um aplicativo no celular.</a:t>
            </a:r>
          </a:p>
          <a:p>
            <a:pPr algn="just" fontAlgn="base"/>
            <a:r>
              <a:rPr lang="pt-BR" sz="2400" b="0" i="0" dirty="0">
                <a:solidFill>
                  <a:srgbClr val="333333"/>
                </a:solidFill>
                <a:effectLst/>
                <a:latin typeface="Calibri (Corpo)"/>
              </a:rPr>
              <a:t>Análise de comportamento do consumidor: Eles funcionam  de modo a rastrear suas visitas, carrinhos e compras nas lojas virtuais, para entender padrões de comportamento por trás das suas ações.</a:t>
            </a:r>
          </a:p>
          <a:p>
            <a:pPr algn="just" fontAlgn="base"/>
            <a:endParaRPr lang="pt-BR" sz="16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 fontAlgn="base"/>
            <a:endParaRPr lang="pt-BR" sz="2400" b="0" i="0" dirty="0">
              <a:solidFill>
                <a:srgbClr val="333333"/>
              </a:solidFill>
              <a:effectLst/>
              <a:latin typeface="Calibri (Corpo)"/>
            </a:endParaRPr>
          </a:p>
        </p:txBody>
      </p:sp>
    </p:spTree>
    <p:extLst>
      <p:ext uri="{BB962C8B-B14F-4D97-AF65-F5344CB8AC3E}">
        <p14:creationId xmlns:p14="http://schemas.microsoft.com/office/powerpoint/2010/main" val="385398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A3A5A-F8D0-644A-8A8F-3C16636D7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 que é Inteligência Artificial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4B7033-80FC-C96C-B27D-2FEC2E4BB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0" i="0" dirty="0">
                <a:solidFill>
                  <a:srgbClr val="373636"/>
                </a:solidFill>
                <a:effectLst/>
              </a:rPr>
              <a:t>Inteligência artificial (IA) </a:t>
            </a:r>
            <a:r>
              <a:rPr lang="pt-BR" b="1" i="0" dirty="0">
                <a:solidFill>
                  <a:srgbClr val="373636"/>
                </a:solidFill>
                <a:effectLst/>
              </a:rPr>
              <a:t>é a simulação da inteligência humana em máquinas</a:t>
            </a:r>
            <a:r>
              <a:rPr lang="pt-BR" b="0" i="0" dirty="0">
                <a:solidFill>
                  <a:srgbClr val="373636"/>
                </a:solidFill>
                <a:effectLst/>
              </a:rPr>
              <a:t>, fazendo com que elas tenham a capacidade de aprender, raciocinar, deduzir, fazer previsões etc. </a:t>
            </a:r>
          </a:p>
          <a:p>
            <a:pPr algn="just"/>
            <a:r>
              <a:rPr lang="pt-BR" dirty="0">
                <a:solidFill>
                  <a:srgbClr val="373636"/>
                </a:solidFill>
              </a:rPr>
              <a:t>Uma Inteligência Artificial (IA) é um sistema de computador que pode realizar tarefas que normalmente exigem inteligência humana, como reconhecimento de fala, visão computacional, tomada de decisão e aprendizado.</a:t>
            </a:r>
          </a:p>
        </p:txBody>
      </p:sp>
    </p:spTree>
    <p:extLst>
      <p:ext uri="{BB962C8B-B14F-4D97-AF65-F5344CB8AC3E}">
        <p14:creationId xmlns:p14="http://schemas.microsoft.com/office/powerpoint/2010/main" val="4073215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65B544-EF79-947D-1899-B211BD76C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Como treinar uma Inteligência Artificial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5EF8C4-C856-CC42-EB56-FF16F979B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rgbClr val="373636"/>
                </a:solidFill>
              </a:rPr>
              <a:t>As IA funcionam por meio de algoritmos que usam técnicas de aprendizado de máquina para analisar grandes quantidades de dados e aprender com eles. </a:t>
            </a:r>
          </a:p>
          <a:p>
            <a:pPr algn="just"/>
            <a:r>
              <a:rPr lang="pt-BR" dirty="0">
                <a:solidFill>
                  <a:srgbClr val="373636"/>
                </a:solidFill>
              </a:rPr>
              <a:t>Existem dois tipos principais de aprendizado de máquina: supervisionado e não supervisionado. </a:t>
            </a:r>
          </a:p>
          <a:p>
            <a:pPr algn="just"/>
            <a:r>
              <a:rPr lang="pt-BR" dirty="0">
                <a:solidFill>
                  <a:srgbClr val="373636"/>
                </a:solidFill>
              </a:rPr>
              <a:t>No aprendizado supervisionado, o algoritmo é treinado com provas e gabaritos  (ou seja, dados com respostas conhecidas);</a:t>
            </a:r>
          </a:p>
          <a:p>
            <a:pPr algn="just"/>
            <a:r>
              <a:rPr lang="pt-BR" dirty="0">
                <a:solidFill>
                  <a:srgbClr val="373636"/>
                </a:solidFill>
              </a:rPr>
              <a:t>No aprendizado não supervisionado, o algoritmo é treinado com dados não rotulados.</a:t>
            </a:r>
            <a:endParaRPr lang="pt-BR" b="0" i="0" dirty="0">
              <a:solidFill>
                <a:srgbClr val="37363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5362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79B36B-5D93-1E5A-29E4-7FCF3F98F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275"/>
            <a:ext cx="10515600" cy="1325563"/>
          </a:xfrm>
        </p:spPr>
        <p:txBody>
          <a:bodyPr/>
          <a:lstStyle/>
          <a:p>
            <a:r>
              <a:rPr lang="pt-BR" sz="4400" b="1" dirty="0"/>
              <a:t>Subáreas da Inteligência Artificial</a:t>
            </a:r>
            <a:endParaRPr lang="pt-BR" dirty="0"/>
          </a:p>
        </p:txBody>
      </p:sp>
      <p:pic>
        <p:nvPicPr>
          <p:cNvPr id="4" name="Picture 2" descr="Qual a diferença entre IA, Machine Learning e Deep Learning?">
            <a:extLst>
              <a:ext uri="{FF2B5EF4-FFF2-40B4-BE49-F238E27FC236}">
                <a16:creationId xmlns:a16="http://schemas.microsoft.com/office/drawing/2014/main" id="{E95E6E73-FB22-1087-6693-42D93F27E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276350"/>
            <a:ext cx="11080749" cy="554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2774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873</Words>
  <Application>Microsoft Office PowerPoint</Application>
  <PresentationFormat>Widescreen</PresentationFormat>
  <Paragraphs>47</Paragraphs>
  <Slides>19</Slides>
  <Notes>0</Notes>
  <HiddenSlides>0</HiddenSlides>
  <MMClips>2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(Corpo)</vt:lpstr>
      <vt:lpstr>Calibri Light</vt:lpstr>
      <vt:lpstr>Google Sans</vt:lpstr>
      <vt:lpstr>Roboto</vt:lpstr>
      <vt:lpstr>Tema do Office</vt:lpstr>
      <vt:lpstr>Oficina Inteligência Artificial (IA)</vt:lpstr>
      <vt:lpstr>Roteiro</vt:lpstr>
      <vt:lpstr>Quando o ser humano consegue ser melhor do que uma máquina?</vt:lpstr>
      <vt:lpstr>Quando o ser humano consegue ser melhor do que uma máquina?</vt:lpstr>
      <vt:lpstr>Exemplos de Inteligências Artificiais presentes no dia-a-dia</vt:lpstr>
      <vt:lpstr>Exemplos de Inteligências Artificiais presentes no dia-a-dia</vt:lpstr>
      <vt:lpstr>O que é Inteligência Artificial</vt:lpstr>
      <vt:lpstr>Como treinar uma Inteligência Artificial</vt:lpstr>
      <vt:lpstr>Subáreas da Inteligência Artificial</vt:lpstr>
      <vt:lpstr>Processamento de Linguagem Natural (PLN)</vt:lpstr>
      <vt:lpstr>Visão Computacional</vt:lpstr>
      <vt:lpstr>Como funciona o Machine Learning?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Algoritmo genético NEAT</vt:lpstr>
      <vt:lpstr>Aplicação do NEAT no código do jogo T-Rex Running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AGROTECNOLÓGICA Edição 2023</dc:title>
  <dc:creator>Adriana Aparecida Rigolon</dc:creator>
  <cp:lastModifiedBy>Adriana Aparecida Rigolon</cp:lastModifiedBy>
  <cp:revision>73</cp:revision>
  <dcterms:created xsi:type="dcterms:W3CDTF">2023-03-08T16:35:21Z</dcterms:created>
  <dcterms:modified xsi:type="dcterms:W3CDTF">2023-04-17T14:24:06Z</dcterms:modified>
</cp:coreProperties>
</file>