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2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09D34D8-1FCA-4D15-9CA0-4F0E613BE6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ACAFF91-9E97-449F-806F-B84F60F5A2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8D1FD91-C15A-4128-840C-3306F6A59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998-7BFB-4D72-A733-742DF7A05D33}" type="datetimeFigureOut">
              <a:rPr lang="pt-BR" smtClean="0"/>
              <a:t>16/04/2019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E47B69D-9FB5-4E84-BDC7-03B8151DB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1771D5C-9756-4741-9D4F-6A10B1F56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6BCBA-305C-4403-82EB-C0CA3511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631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479972F-9148-40A2-B388-FE3BAE69C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4E6A2231-89C2-4E47-ACA4-699832C2A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3D576AD-25CD-47C4-A895-69DD91BDE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998-7BFB-4D72-A733-742DF7A05D33}" type="datetimeFigureOut">
              <a:rPr lang="pt-BR" smtClean="0"/>
              <a:t>16/04/2019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AFD18EF-85BC-4867-A18D-8BB9CBD8C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EABA75C-F895-4AEC-92FA-0487D94E2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6BCBA-305C-4403-82EB-C0CA3511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6595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B4CC29E0-75BC-4858-AF68-B7FC7DAFB4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08A10784-2C3F-4B40-B765-318A099E90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754275A-DEF9-4C1E-8EFB-C07EC0C8F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998-7BFB-4D72-A733-742DF7A05D33}" type="datetimeFigureOut">
              <a:rPr lang="pt-BR" smtClean="0"/>
              <a:t>16/04/2019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7BE49C8-81FF-4087-BCA6-CA1689881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1A9FCFF-059C-4D91-A98E-831EB9A21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6BCBA-305C-4403-82EB-C0CA3511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67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94BB31C-AC46-456B-8D66-66DFDA8CA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AB97F7E7-EE0F-4E06-93C1-731B48845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97D70ED-997B-47CA-AD3A-D5FBEBBAD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998-7BFB-4D72-A733-742DF7A05D33}" type="datetimeFigureOut">
              <a:rPr lang="pt-BR" smtClean="0"/>
              <a:t>16/04/2019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A54F3B2-1BE4-49A0-88D0-78A6DCA77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46F5464-6CCA-4921-9588-D5C71B4D7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6BCBA-305C-4403-82EB-C0CA3511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1719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DF23615-BB1C-4676-B272-1823EA47A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4878D101-C15C-4471-AA19-94FAD336A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D884593-3267-40FB-8AB2-F30E307F8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998-7BFB-4D72-A733-742DF7A05D33}" type="datetimeFigureOut">
              <a:rPr lang="pt-BR" smtClean="0"/>
              <a:t>16/04/2019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2127166-6601-4C32-81F5-E87A41630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AFDC2EC-A46E-4341-8612-E44E482E9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6BCBA-305C-4403-82EB-C0CA3511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0035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5441113-3896-49D9-8E18-D6966F173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DCEAD83-57B9-4582-93A8-C32928D0E6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463FC017-7D01-418D-A3C0-9C3FB4FF0E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C201F8BD-E53A-4684-AF5F-1EB392F7E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998-7BFB-4D72-A733-742DF7A05D33}" type="datetimeFigureOut">
              <a:rPr lang="pt-BR" smtClean="0"/>
              <a:t>16/04/2019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08897225-6A5F-43A2-8FFB-FF6516AB5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91A6F7A1-8EF0-44A1-8631-D1294D969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6BCBA-305C-4403-82EB-C0CA3511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367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AF86A41-0794-44C9-BCCD-6CBDB9BC6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6D231EE0-993F-4808-ABB0-63C56E46B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288224EF-361B-4555-9DDD-481DF8C09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9AD78E00-4DD1-44A1-9BC1-3B86273E7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9B1B1360-DC08-49DC-9888-97655F0A92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C94218BD-F5E1-42EA-8A52-05EFF24CF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998-7BFB-4D72-A733-742DF7A05D33}" type="datetimeFigureOut">
              <a:rPr lang="pt-BR" smtClean="0"/>
              <a:t>16/04/2019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7225C35B-2747-4C54-8A17-376702F5B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30B7DF05-DF7D-4B87-ABB1-379BB8B16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6BCBA-305C-4403-82EB-C0CA3511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1706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639A7AC-C8CB-4ABD-ABB5-E19C1CACC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6AE6B928-38F7-4B80-84AA-1FF1D9998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998-7BFB-4D72-A733-742DF7A05D33}" type="datetimeFigureOut">
              <a:rPr lang="pt-BR" smtClean="0"/>
              <a:t>16/04/2019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AB630A6D-C290-427D-8CD4-23DF3B624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21741130-8D16-458D-B9C0-89F1EA6AB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6BCBA-305C-4403-82EB-C0CA3511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5373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C50E86C7-97BD-437F-9525-501E315A2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998-7BFB-4D72-A733-742DF7A05D33}" type="datetimeFigureOut">
              <a:rPr lang="pt-BR" smtClean="0"/>
              <a:t>16/04/2019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4288766A-AE5B-4526-9280-6679AF9AB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A945B4E3-875F-4A87-BC68-3EF0C1FC2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6BCBA-305C-4403-82EB-C0CA3511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7337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42B27D8-419B-480E-A9F5-4678E4C34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A573A97-9197-42FE-A796-853ADC6AE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7DA94EB3-3495-4A5F-BB34-8CA5BC145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D4A2802-42CD-407A-A264-76589BD90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998-7BFB-4D72-A733-742DF7A05D33}" type="datetimeFigureOut">
              <a:rPr lang="pt-BR" smtClean="0"/>
              <a:t>16/04/2019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6581E41-6909-416B-A1AE-D47D79322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AC1A883-B103-4390-884A-793DFF3E4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6BCBA-305C-4403-82EB-C0CA3511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1663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446E485-B7A0-498C-A711-06B428706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077B11E0-B58B-42D1-8E85-C05165FEEC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98312FA7-0B75-4B44-8AA1-36E65B8B22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C432A2F-2D2F-4DB9-AC3E-E6615BD4D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998-7BFB-4D72-A733-742DF7A05D33}" type="datetimeFigureOut">
              <a:rPr lang="pt-BR" smtClean="0"/>
              <a:t>16/04/2019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470467F-3BDE-4521-84C4-73CCBA9FB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3BFBE27C-5630-4D8A-8518-530B63000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6BCBA-305C-4403-82EB-C0CA3511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0541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DCF02F31-006F-457B-B936-CC77F457F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AADD1503-B0FC-4310-A427-FA64DFA91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356C80B-71A8-4BC8-BFE7-A589AA0BB0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DF998-7BFB-4D72-A733-742DF7A05D33}" type="datetimeFigureOut">
              <a:rPr lang="pt-BR" smtClean="0"/>
              <a:t>16/04/2019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639D733-A2E5-43A9-89B5-F8F94C06F1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67280A5-A60E-43E2-A7B1-1C1BB92842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6BCBA-305C-4403-82EB-C0CA3511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2237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3B3C907-CE5B-4FAD-9C9B-4434277D5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81928"/>
            <a:ext cx="9144000" cy="2387600"/>
          </a:xfrm>
        </p:spPr>
        <p:txBody>
          <a:bodyPr/>
          <a:lstStyle/>
          <a:p>
            <a:r>
              <a:rPr lang="pt-BR" dirty="0" smtClean="0"/>
              <a:t>Regulamento para Horas Complementares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DFE1709-4B92-43DA-B7E4-BBA574F413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16438"/>
            <a:ext cx="9144000" cy="1655762"/>
          </a:xfrm>
        </p:spPr>
        <p:txBody>
          <a:bodyPr/>
          <a:lstStyle/>
          <a:p>
            <a:r>
              <a:rPr lang="pt-BR" dirty="0"/>
              <a:t>Prof. Me. Tiago Roberto Silva Santos</a:t>
            </a:r>
          </a:p>
          <a:p>
            <a:r>
              <a:rPr lang="pt-BR" dirty="0"/>
              <a:t>tiago.santos@ifro.edu.br</a:t>
            </a:r>
          </a:p>
        </p:txBody>
      </p:sp>
    </p:spTree>
    <p:extLst>
      <p:ext uri="{BB962C8B-B14F-4D97-AF65-F5344CB8AC3E}">
        <p14:creationId xmlns:p14="http://schemas.microsoft.com/office/powerpoint/2010/main" val="1875489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1804DDB-503E-4382-902C-5FBF7C725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2472" y="126585"/>
            <a:ext cx="8079698" cy="1325563"/>
          </a:xfrm>
        </p:spPr>
        <p:txBody>
          <a:bodyPr/>
          <a:lstStyle/>
          <a:p>
            <a:pPr algn="ctr"/>
            <a:r>
              <a:rPr lang="pt-BR" dirty="0" smtClean="0"/>
              <a:t>Regras gerais</a:t>
            </a:r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xmlns="" id="{13DA860F-695B-434F-88AA-8D8B8B4D9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124" y="1841679"/>
            <a:ext cx="11520046" cy="4744651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Art. 141 – </a:t>
            </a:r>
            <a:r>
              <a:rPr lang="pt-BR" dirty="0"/>
              <a:t>§ 3º</a:t>
            </a:r>
            <a:r>
              <a:rPr lang="pt-BR" dirty="0" smtClean="0"/>
              <a:t>. A </a:t>
            </a:r>
            <a:r>
              <a:rPr lang="pt-BR" dirty="0"/>
              <a:t>carga horária máxima de </a:t>
            </a:r>
            <a:r>
              <a:rPr lang="pt-BR" b="1" dirty="0"/>
              <a:t>cada um dos eixos não poderá </a:t>
            </a:r>
            <a:r>
              <a:rPr lang="pt-BR" b="1" dirty="0" smtClean="0"/>
              <a:t>ser superior </a:t>
            </a:r>
            <a:r>
              <a:rPr lang="pt-BR" b="1" dirty="0"/>
              <a:t>a 40% do total de horas </a:t>
            </a:r>
            <a:r>
              <a:rPr lang="pt-BR" dirty="0"/>
              <a:t>previstas no </a:t>
            </a:r>
            <a:r>
              <a:rPr lang="pt-BR" dirty="0" smtClean="0"/>
              <a:t>projeto pedagógico </a:t>
            </a:r>
            <a:r>
              <a:rPr lang="pt-BR" dirty="0"/>
              <a:t>do curso</a:t>
            </a:r>
            <a:r>
              <a:rPr lang="pt-BR" dirty="0" smtClean="0"/>
              <a:t>.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800" b="1" dirty="0" smtClean="0">
                <a:solidFill>
                  <a:srgbClr val="FF0000"/>
                </a:solidFill>
              </a:rPr>
              <a:t>80 horas no máximo para cada eixo.</a:t>
            </a:r>
            <a:endParaRPr lang="pt-BR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Art</a:t>
            </a:r>
            <a:r>
              <a:rPr lang="pt-BR" dirty="0"/>
              <a:t>. 142</a:t>
            </a:r>
            <a:r>
              <a:rPr lang="pt-BR" dirty="0" smtClean="0"/>
              <a:t>. A </a:t>
            </a:r>
            <a:r>
              <a:rPr lang="pt-BR" dirty="0"/>
              <a:t>Coordenação de Curso é responsável pela divulgação da necessidade </a:t>
            </a:r>
            <a:r>
              <a:rPr lang="pt-BR" dirty="0" smtClean="0"/>
              <a:t>de cumprimento </a:t>
            </a:r>
            <a:r>
              <a:rPr lang="pt-BR" dirty="0"/>
              <a:t>deste </a:t>
            </a:r>
            <a:r>
              <a:rPr lang="pt-BR" dirty="0" smtClean="0"/>
              <a:t>componente curricular </a:t>
            </a:r>
            <a:r>
              <a:rPr lang="pt-BR" dirty="0"/>
              <a:t>em cada início de período letivo e </a:t>
            </a:r>
            <a:r>
              <a:rPr lang="pt-BR" dirty="0" smtClean="0"/>
              <a:t>pela orientação </a:t>
            </a:r>
            <a:r>
              <a:rPr lang="pt-BR" dirty="0"/>
              <a:t>aos alunos a respeito dos critérios e formas de participação </a:t>
            </a:r>
            <a:r>
              <a:rPr lang="pt-BR" dirty="0" smtClean="0"/>
              <a:t>nas atividades </a:t>
            </a:r>
            <a:r>
              <a:rPr lang="pt-BR" dirty="0"/>
              <a:t>correspondentes.</a:t>
            </a:r>
            <a:r>
              <a:rPr lang="pt-BR" dirty="0"/>
              <a:t> 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970940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1804DDB-503E-4382-902C-5FBF7C725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2472" y="126585"/>
            <a:ext cx="8079698" cy="1325563"/>
          </a:xfrm>
        </p:spPr>
        <p:txBody>
          <a:bodyPr/>
          <a:lstStyle/>
          <a:p>
            <a:pPr algn="ctr"/>
            <a:r>
              <a:rPr lang="pt-BR" dirty="0" smtClean="0"/>
              <a:t>Onde encontrar??</a:t>
            </a:r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xmlns="" id="{13DA860F-695B-434F-88AA-8D8B8B4D9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6070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Regulamento de Organização Acadêmica para os cursos de graduação (ROA), Resolução n° 87/CONSUP/IFRO de 30 de dezembro de 2016, cap. III;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Projeto Pedagógico de Curso (PPC), item 1.13 – Atividades Complementares;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143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1804DDB-503E-4382-902C-5FBF7C725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2472" y="126585"/>
            <a:ext cx="8079698" cy="1325563"/>
          </a:xfrm>
        </p:spPr>
        <p:txBody>
          <a:bodyPr/>
          <a:lstStyle/>
          <a:p>
            <a:pPr algn="ctr"/>
            <a:r>
              <a:rPr lang="pt-BR" dirty="0" smtClean="0"/>
              <a:t>O que são as horas complementares?</a:t>
            </a:r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xmlns="" id="{13DA860F-695B-434F-88AA-8D8B8B4D9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455" y="1906073"/>
            <a:ext cx="11565229" cy="468025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/>
              <a:t>As atividades complementares integram o currículo do curso de </a:t>
            </a:r>
            <a:r>
              <a:rPr lang="pt-BR" dirty="0" smtClean="0"/>
              <a:t>Licenciatura em </a:t>
            </a:r>
            <a:r>
              <a:rPr lang="pt-BR" dirty="0"/>
              <a:t>Geografia, correspondendo a </a:t>
            </a:r>
            <a:r>
              <a:rPr lang="pt-BR" b="1" dirty="0"/>
              <a:t>200 horas</a:t>
            </a:r>
            <a:r>
              <a:rPr lang="pt-BR" dirty="0"/>
              <a:t>. Estas atividades possuem </a:t>
            </a:r>
            <a:r>
              <a:rPr lang="pt-BR" dirty="0" smtClean="0"/>
              <a:t>caráter </a:t>
            </a:r>
            <a:r>
              <a:rPr lang="pt-BR" b="1" dirty="0" smtClean="0"/>
              <a:t>acadêmico</a:t>
            </a:r>
            <a:r>
              <a:rPr lang="pt-BR" b="1" dirty="0"/>
              <a:t>, técnico, científico, artístico, cultural, esportivo e de inserção </a:t>
            </a:r>
            <a:r>
              <a:rPr lang="pt-BR" b="1" dirty="0" smtClean="0"/>
              <a:t>comunitária</a:t>
            </a:r>
            <a:r>
              <a:rPr lang="pt-BR" dirty="0" smtClean="0"/>
              <a:t> e </a:t>
            </a:r>
            <a:r>
              <a:rPr lang="pt-BR" dirty="0"/>
              <a:t>obedecem ao </a:t>
            </a:r>
            <a:r>
              <a:rPr lang="pt-BR" dirty="0" smtClean="0"/>
              <a:t>regulamento </a:t>
            </a:r>
            <a:r>
              <a:rPr lang="pt-BR" dirty="0"/>
              <a:t>das atividades complementares aprovado </a:t>
            </a:r>
            <a:r>
              <a:rPr lang="pt-BR" dirty="0" smtClean="0"/>
              <a:t>pelo Conselho </a:t>
            </a:r>
            <a:r>
              <a:rPr lang="pt-BR" dirty="0"/>
              <a:t>Superior.</a:t>
            </a:r>
            <a:r>
              <a:rPr lang="pt-BR" dirty="0"/>
              <a:t>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356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1804DDB-503E-4382-902C-5FBF7C725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2472" y="126585"/>
            <a:ext cx="8079698" cy="1325563"/>
          </a:xfrm>
        </p:spPr>
        <p:txBody>
          <a:bodyPr/>
          <a:lstStyle/>
          <a:p>
            <a:pPr algn="ctr"/>
            <a:r>
              <a:rPr lang="pt-BR" dirty="0" smtClean="0"/>
              <a:t>O que diz o Regulamento?</a:t>
            </a:r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xmlns="" id="{13DA860F-695B-434F-88AA-8D8B8B4D9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820" y="1996224"/>
            <a:ext cx="11700350" cy="4590105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b="1" dirty="0"/>
              <a:t>Art. 139</a:t>
            </a:r>
            <a:r>
              <a:rPr lang="pt-BR" b="1" dirty="0" smtClean="0"/>
              <a:t>. </a:t>
            </a:r>
            <a:r>
              <a:rPr lang="pt-BR" dirty="0" smtClean="0"/>
              <a:t>As </a:t>
            </a:r>
            <a:r>
              <a:rPr lang="pt-BR" dirty="0"/>
              <a:t>Atividades Acadêmicas Complementares/Atividades </a:t>
            </a:r>
            <a:r>
              <a:rPr lang="pt-BR" dirty="0" smtClean="0"/>
              <a:t>Acadêmico­-Científico- Culturais </a:t>
            </a:r>
            <a:r>
              <a:rPr lang="pt-BR" dirty="0"/>
              <a:t>estão compreendidas </a:t>
            </a:r>
            <a:r>
              <a:rPr lang="pt-BR" dirty="0" smtClean="0"/>
              <a:t>nos âmbitos </a:t>
            </a:r>
            <a:r>
              <a:rPr lang="pt-BR" dirty="0"/>
              <a:t>do </a:t>
            </a:r>
            <a:r>
              <a:rPr lang="pt-BR" b="1" dirty="0"/>
              <a:t>ensino, pesquisa e extensão</a:t>
            </a:r>
            <a:r>
              <a:rPr lang="pt-BR" dirty="0" smtClean="0"/>
              <a:t>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§ </a:t>
            </a:r>
            <a:r>
              <a:rPr lang="pt-BR" dirty="0"/>
              <a:t>1º.São do âmbito do </a:t>
            </a:r>
            <a:r>
              <a:rPr lang="pt-BR" b="1" dirty="0"/>
              <a:t>ensino</a:t>
            </a:r>
            <a:r>
              <a:rPr lang="pt-BR" dirty="0"/>
              <a:t> as atividades que contemplam o desenvolvimento de conteúdos próprios do currículo do </a:t>
            </a:r>
            <a:r>
              <a:rPr lang="pt-BR" dirty="0" smtClean="0"/>
              <a:t>curso em </a:t>
            </a:r>
            <a:r>
              <a:rPr lang="pt-BR" dirty="0"/>
              <a:t>que o aluno está matriculado, oferecidas por meio de disciplinas, módulos ou projetos de formação suplementar</a:t>
            </a:r>
            <a:r>
              <a:rPr lang="pt-BR" dirty="0" smtClean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§ </a:t>
            </a:r>
            <a:r>
              <a:rPr lang="pt-BR" dirty="0"/>
              <a:t>2º.São do âmbito da </a:t>
            </a:r>
            <a:r>
              <a:rPr lang="pt-BR" b="1" dirty="0"/>
              <a:t>extensão</a:t>
            </a:r>
            <a:r>
              <a:rPr lang="pt-BR" dirty="0"/>
              <a:t> as atividades que contemplam o previsto no parágrafo anterior, em que os alunos </a:t>
            </a:r>
            <a:r>
              <a:rPr lang="pt-BR" dirty="0" smtClean="0"/>
              <a:t>possam participar </a:t>
            </a:r>
            <a:r>
              <a:rPr lang="pt-BR" dirty="0"/>
              <a:t>como ouvintes, comunicadores, orientadores, assistentes, monitores, expositores, instrutores, </a:t>
            </a:r>
            <a:r>
              <a:rPr lang="pt-BR" dirty="0" smtClean="0"/>
              <a:t>estudantes </a:t>
            </a:r>
            <a:r>
              <a:rPr lang="pt-BR" dirty="0" err="1" smtClean="0"/>
              <a:t>extensionistas</a:t>
            </a:r>
            <a:r>
              <a:rPr lang="pt-BR" dirty="0"/>
              <a:t>, ou outras atividades desenvolvidas em eventos, projetos, assessorias, serviços técnicos e tecnológicos, </a:t>
            </a:r>
            <a:r>
              <a:rPr lang="pt-BR" dirty="0" smtClean="0"/>
              <a:t>cursos de </a:t>
            </a:r>
            <a:r>
              <a:rPr lang="pt-BR" dirty="0"/>
              <a:t>formação profissional e tecnológica ou outras ações em que esteja resguardado o princípio da Interação </a:t>
            </a:r>
            <a:r>
              <a:rPr lang="pt-BR" dirty="0" smtClean="0"/>
              <a:t>Transformadora entre </a:t>
            </a:r>
            <a:r>
              <a:rPr lang="pt-BR" dirty="0"/>
              <a:t>o IFRO e a Sociedade.</a:t>
            </a:r>
            <a:r>
              <a:rPr lang="pt-BR" dirty="0"/>
              <a:t> 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734830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1804DDB-503E-4382-902C-5FBF7C725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2472" y="126585"/>
            <a:ext cx="8079698" cy="1325563"/>
          </a:xfrm>
        </p:spPr>
        <p:txBody>
          <a:bodyPr/>
          <a:lstStyle/>
          <a:p>
            <a:pPr algn="ctr"/>
            <a:r>
              <a:rPr lang="pt-BR" dirty="0" smtClean="0"/>
              <a:t>O que diz o Regulamento?</a:t>
            </a:r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xmlns="" id="{13DA860F-695B-434F-88AA-8D8B8B4D9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577" y="1944710"/>
            <a:ext cx="11674593" cy="464162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§ </a:t>
            </a:r>
            <a:r>
              <a:rPr lang="pt-BR" dirty="0"/>
              <a:t>3º.São do âmbito da </a:t>
            </a:r>
            <a:r>
              <a:rPr lang="pt-BR" b="1" dirty="0"/>
              <a:t>pesquisa</a:t>
            </a:r>
            <a:r>
              <a:rPr lang="pt-BR" dirty="0"/>
              <a:t> as atividades que contemplam o previsto no parágrafo 1º deste artigo, em que o aluno </a:t>
            </a:r>
            <a:r>
              <a:rPr lang="pt-BR" dirty="0" smtClean="0"/>
              <a:t>esteja na </a:t>
            </a:r>
            <a:r>
              <a:rPr lang="pt-BR" dirty="0"/>
              <a:t>condição prevalecente de pesquisador</a:t>
            </a:r>
            <a:r>
              <a:rPr lang="pt-BR" dirty="0" smtClean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§ </a:t>
            </a:r>
            <a:r>
              <a:rPr lang="pt-BR" dirty="0"/>
              <a:t>4º.São previstas ainda </a:t>
            </a:r>
            <a:r>
              <a:rPr lang="pt-BR" b="1" dirty="0"/>
              <a:t>atividades mistas de ensino, pesquisa e extensão,</a:t>
            </a:r>
            <a:r>
              <a:rPr lang="pt-BR" dirty="0"/>
              <a:t> indicadas e desenvolvidas segundo as </a:t>
            </a:r>
            <a:r>
              <a:rPr lang="pt-BR" dirty="0" smtClean="0"/>
              <a:t>condições apresentadas </a:t>
            </a:r>
            <a:r>
              <a:rPr lang="pt-BR" dirty="0"/>
              <a:t>nos três parágrafos anteriores.</a:t>
            </a:r>
            <a:r>
              <a:rPr lang="pt-BR" dirty="0"/>
              <a:t> 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104106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1804DDB-503E-4382-902C-5FBF7C725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2472" y="126585"/>
            <a:ext cx="8079698" cy="1325563"/>
          </a:xfrm>
        </p:spPr>
        <p:txBody>
          <a:bodyPr/>
          <a:lstStyle/>
          <a:p>
            <a:pPr algn="ctr"/>
            <a:r>
              <a:rPr lang="pt-BR" dirty="0" smtClean="0"/>
              <a:t>Atividades de Ensino</a:t>
            </a:r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xmlns="" id="{13DA860F-695B-434F-88AA-8D8B8B4D9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851" y="1815921"/>
            <a:ext cx="11597319" cy="4770409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Art. 141 – I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/>
              <a:t>a. Disciplinas regulares oferecidas em cursos do IFRO ou por outras </a:t>
            </a:r>
            <a:r>
              <a:rPr lang="pt-BR" dirty="0" smtClean="0"/>
              <a:t>Instituições de </a:t>
            </a:r>
            <a:r>
              <a:rPr lang="pt-BR" dirty="0"/>
              <a:t>Ensino Superior desde </a:t>
            </a:r>
            <a:r>
              <a:rPr lang="pt-BR" dirty="0" smtClean="0"/>
              <a:t>que </a:t>
            </a:r>
            <a:r>
              <a:rPr lang="pt-BR" b="1" dirty="0" smtClean="0"/>
              <a:t>relacionadas </a:t>
            </a:r>
            <a:r>
              <a:rPr lang="pt-BR" b="1" dirty="0"/>
              <a:t>ao perfil profissional de </a:t>
            </a:r>
            <a:r>
              <a:rPr lang="pt-BR" b="1" dirty="0" smtClean="0"/>
              <a:t>formação</a:t>
            </a:r>
            <a:r>
              <a:rPr lang="pt-BR" dirty="0" smtClean="0"/>
              <a:t>;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b</a:t>
            </a:r>
            <a:r>
              <a:rPr lang="pt-BR" dirty="0"/>
              <a:t>. Desenvolvimento de </a:t>
            </a:r>
            <a:r>
              <a:rPr lang="pt-BR" b="1" dirty="0"/>
              <a:t>atividades de Monitoria de Ensino</a:t>
            </a:r>
            <a:r>
              <a:rPr lang="pt-BR" dirty="0"/>
              <a:t>, em disciplinas </a:t>
            </a:r>
            <a:r>
              <a:rPr lang="pt-BR" dirty="0" smtClean="0"/>
              <a:t>teórico/práticas;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c</a:t>
            </a:r>
            <a:r>
              <a:rPr lang="pt-BR" dirty="0"/>
              <a:t>. </a:t>
            </a:r>
            <a:r>
              <a:rPr lang="pt-BR" b="1" dirty="0"/>
              <a:t>Práticas complementares ao ensino </a:t>
            </a:r>
            <a:r>
              <a:rPr lang="pt-BR" dirty="0"/>
              <a:t>desde que relacionadas ao perfil profissional de formação.</a:t>
            </a:r>
            <a:r>
              <a:rPr lang="pt-BR" dirty="0"/>
              <a:t> 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621755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1804DDB-503E-4382-902C-5FBF7C725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2472" y="126585"/>
            <a:ext cx="8079698" cy="1325563"/>
          </a:xfrm>
        </p:spPr>
        <p:txBody>
          <a:bodyPr/>
          <a:lstStyle/>
          <a:p>
            <a:pPr algn="ctr"/>
            <a:r>
              <a:rPr lang="pt-BR" dirty="0" smtClean="0"/>
              <a:t>Atividades de Pesquisa</a:t>
            </a:r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xmlns="" id="{13DA860F-695B-434F-88AA-8D8B8B4D9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124" y="1841679"/>
            <a:ext cx="11520046" cy="4744651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Art. 141 – II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/>
              <a:t>a. Participação em </a:t>
            </a:r>
            <a:r>
              <a:rPr lang="pt-BR" b="1" dirty="0"/>
              <a:t>atividades de iniciação </a:t>
            </a:r>
            <a:r>
              <a:rPr lang="pt-BR" b="1" dirty="0" smtClean="0"/>
              <a:t>científica</a:t>
            </a:r>
            <a:r>
              <a:rPr lang="pt-BR" dirty="0" smtClean="0"/>
              <a:t>;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b</a:t>
            </a:r>
            <a:r>
              <a:rPr lang="pt-BR" dirty="0"/>
              <a:t>. </a:t>
            </a:r>
            <a:r>
              <a:rPr lang="pt-BR" b="1" dirty="0"/>
              <a:t>Organização</a:t>
            </a:r>
            <a:r>
              <a:rPr lang="pt-BR" dirty="0"/>
              <a:t> de eventos de </a:t>
            </a:r>
            <a:r>
              <a:rPr lang="pt-BR" dirty="0" smtClean="0"/>
              <a:t>pesquisa;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c</a:t>
            </a:r>
            <a:r>
              <a:rPr lang="pt-BR" dirty="0"/>
              <a:t>. </a:t>
            </a:r>
            <a:r>
              <a:rPr lang="pt-BR" b="1" dirty="0"/>
              <a:t>Apresentação de trabalhos</a:t>
            </a:r>
            <a:r>
              <a:rPr lang="pt-BR" dirty="0"/>
              <a:t> em eventos científicos com </a:t>
            </a:r>
            <a:r>
              <a:rPr lang="pt-BR" b="1" dirty="0"/>
              <a:t>publicação em </a:t>
            </a:r>
            <a:r>
              <a:rPr lang="pt-BR" b="1" dirty="0" smtClean="0"/>
              <a:t>anais</a:t>
            </a:r>
            <a:r>
              <a:rPr lang="pt-BR" dirty="0" smtClean="0"/>
              <a:t>;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d</a:t>
            </a:r>
            <a:r>
              <a:rPr lang="pt-BR" dirty="0"/>
              <a:t>. </a:t>
            </a:r>
            <a:r>
              <a:rPr lang="pt-BR" b="1" dirty="0"/>
              <a:t>Participação em grupos de pesquisa </a:t>
            </a:r>
            <a:r>
              <a:rPr lang="pt-BR" dirty="0"/>
              <a:t>relacionadas ao perfil de formação no IFRO ou </a:t>
            </a:r>
            <a:r>
              <a:rPr lang="pt-BR" dirty="0" smtClean="0"/>
              <a:t>em outras instituições;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e</a:t>
            </a:r>
            <a:r>
              <a:rPr lang="pt-BR" dirty="0"/>
              <a:t>. Apresentação de </a:t>
            </a:r>
            <a:r>
              <a:rPr lang="pt-BR" b="1" dirty="0"/>
              <a:t>resumo científico </a:t>
            </a:r>
            <a:r>
              <a:rPr lang="pt-BR" dirty="0"/>
              <a:t>em eventos </a:t>
            </a:r>
            <a:r>
              <a:rPr lang="pt-BR" dirty="0" smtClean="0"/>
              <a:t>técnicos­-científicos</a:t>
            </a:r>
            <a:r>
              <a:rPr lang="pt-BR" dirty="0"/>
              <a:t>, nesta ou em </a:t>
            </a:r>
            <a:r>
              <a:rPr lang="pt-BR" dirty="0" smtClean="0"/>
              <a:t>outras instituições;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f</a:t>
            </a:r>
            <a:r>
              <a:rPr lang="pt-BR" dirty="0"/>
              <a:t>. </a:t>
            </a:r>
            <a:r>
              <a:rPr lang="pt-BR" b="1" dirty="0"/>
              <a:t>Publicação de artigos</a:t>
            </a:r>
            <a:r>
              <a:rPr lang="pt-BR" dirty="0"/>
              <a:t>, resumos científicos em </a:t>
            </a:r>
            <a:r>
              <a:rPr lang="pt-BR" b="1" dirty="0"/>
              <a:t>revistas indexadas</a:t>
            </a:r>
            <a:r>
              <a:rPr lang="pt-BR" dirty="0"/>
              <a:t>;</a:t>
            </a:r>
            <a:r>
              <a:rPr lang="pt-BR" dirty="0"/>
              <a:t> 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022410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1804DDB-503E-4382-902C-5FBF7C725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2472" y="126585"/>
            <a:ext cx="8079698" cy="1325563"/>
          </a:xfrm>
        </p:spPr>
        <p:txBody>
          <a:bodyPr/>
          <a:lstStyle/>
          <a:p>
            <a:pPr algn="ctr"/>
            <a:r>
              <a:rPr lang="pt-BR" dirty="0" smtClean="0"/>
              <a:t>Outras Atividades</a:t>
            </a:r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xmlns="" id="{13DA860F-695B-434F-88AA-8D8B8B4D9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124" y="1841679"/>
            <a:ext cx="11520046" cy="474465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Art. 141 – IV. </a:t>
            </a:r>
            <a:r>
              <a:rPr lang="pt-BR" dirty="0"/>
              <a:t>­Participação em </a:t>
            </a:r>
            <a:r>
              <a:rPr lang="pt-BR" b="1" dirty="0"/>
              <a:t>órgãos colegiados</a:t>
            </a:r>
            <a:r>
              <a:rPr lang="pt-BR" dirty="0"/>
              <a:t>, entre os quais </a:t>
            </a:r>
            <a:r>
              <a:rPr lang="pt-BR" dirty="0" smtClean="0"/>
              <a:t>a representação </a:t>
            </a:r>
            <a:r>
              <a:rPr lang="pt-BR" dirty="0"/>
              <a:t>estudantil em cargos eletivos do </a:t>
            </a:r>
            <a:r>
              <a:rPr lang="pt-BR" dirty="0" smtClean="0"/>
              <a:t>Diretório Acadêmico </a:t>
            </a:r>
            <a:r>
              <a:rPr lang="pt-BR" dirty="0"/>
              <a:t>do Curso e Diretório Central dos Estudantes</a:t>
            </a:r>
            <a:r>
              <a:rPr lang="pt-BR" dirty="0" smtClean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V. </a:t>
            </a:r>
            <a:r>
              <a:rPr lang="pt-BR" dirty="0"/>
              <a:t>­Viagem de </a:t>
            </a:r>
            <a:r>
              <a:rPr lang="pt-BR" b="1" dirty="0"/>
              <a:t>estudos organizada pelo IFRO</a:t>
            </a:r>
            <a:r>
              <a:rPr lang="pt-BR" dirty="0"/>
              <a:t>, com autorização prévia </a:t>
            </a:r>
            <a:r>
              <a:rPr lang="pt-BR" dirty="0" smtClean="0"/>
              <a:t>do coordenador </a:t>
            </a:r>
            <a:r>
              <a:rPr lang="pt-BR" dirty="0"/>
              <a:t>de curso e que </a:t>
            </a:r>
            <a:r>
              <a:rPr lang="pt-BR" b="1" dirty="0"/>
              <a:t>não </a:t>
            </a:r>
            <a:r>
              <a:rPr lang="pt-BR" b="1" dirty="0" smtClean="0"/>
              <a:t>estejam contempladas </a:t>
            </a:r>
            <a:r>
              <a:rPr lang="pt-BR" b="1" dirty="0"/>
              <a:t>nas disciplinas</a:t>
            </a:r>
            <a:r>
              <a:rPr lang="pt-BR" dirty="0" smtClean="0"/>
              <a:t>;</a:t>
            </a:r>
          </a:p>
        </p:txBody>
      </p:sp>
    </p:spTree>
    <p:extLst>
      <p:ext uri="{BB962C8B-B14F-4D97-AF65-F5344CB8AC3E}">
        <p14:creationId xmlns:p14="http://schemas.microsoft.com/office/powerpoint/2010/main" val="20747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1804DDB-503E-4382-902C-5FBF7C725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2472" y="126585"/>
            <a:ext cx="8079698" cy="1325563"/>
          </a:xfrm>
        </p:spPr>
        <p:txBody>
          <a:bodyPr/>
          <a:lstStyle/>
          <a:p>
            <a:pPr algn="ctr"/>
            <a:r>
              <a:rPr lang="pt-BR" dirty="0" smtClean="0"/>
              <a:t>Regras gerais</a:t>
            </a:r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xmlns="" id="{13DA860F-695B-434F-88AA-8D8B8B4D9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124" y="1841679"/>
            <a:ext cx="11520046" cy="4744651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 smtClean="0"/>
              <a:t>Art. 141 – </a:t>
            </a:r>
            <a:r>
              <a:rPr lang="pt-BR" dirty="0"/>
              <a:t>§ 1º</a:t>
            </a:r>
            <a:r>
              <a:rPr lang="pt-BR" dirty="0" smtClean="0"/>
              <a:t>. Poderão </a:t>
            </a:r>
            <a:r>
              <a:rPr lang="pt-BR" dirty="0"/>
              <a:t>ser realizadas ainda </a:t>
            </a:r>
            <a:r>
              <a:rPr lang="pt-BR" b="1" dirty="0"/>
              <a:t>outras atividades </a:t>
            </a:r>
            <a:r>
              <a:rPr lang="pt-BR" b="1" dirty="0" smtClean="0"/>
              <a:t>mediante autorização </a:t>
            </a:r>
            <a:r>
              <a:rPr lang="pt-BR" b="1" dirty="0"/>
              <a:t>do coordenador do curso</a:t>
            </a:r>
            <a:r>
              <a:rPr lang="pt-BR" dirty="0"/>
              <a:t>, após consulta ao </a:t>
            </a:r>
            <a:r>
              <a:rPr lang="pt-BR" dirty="0" smtClean="0"/>
              <a:t>diretor de </a:t>
            </a:r>
            <a:r>
              <a:rPr lang="pt-BR" dirty="0"/>
              <a:t>ensino e desde que se enquadrem ao </a:t>
            </a:r>
            <a:r>
              <a:rPr lang="pt-BR" b="1" dirty="0"/>
              <a:t>perfil de formação específica e humanística</a:t>
            </a:r>
            <a:r>
              <a:rPr lang="pt-BR" dirty="0" smtClean="0"/>
              <a:t>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/>
              <a:t>§ 2º</a:t>
            </a:r>
            <a:r>
              <a:rPr lang="pt-BR" dirty="0" smtClean="0"/>
              <a:t>. </a:t>
            </a:r>
            <a:r>
              <a:rPr lang="pt-BR" b="1" dirty="0" smtClean="0"/>
              <a:t>Não </a:t>
            </a:r>
            <a:r>
              <a:rPr lang="pt-BR" b="1" dirty="0"/>
              <a:t>são Atividades Acadêmicas Complementares </a:t>
            </a:r>
            <a:r>
              <a:rPr lang="pt-BR" dirty="0"/>
              <a:t>aquelas relativas ao </a:t>
            </a:r>
            <a:r>
              <a:rPr lang="pt-BR" b="1" dirty="0"/>
              <a:t>estágio mínimo</a:t>
            </a:r>
            <a:r>
              <a:rPr lang="pt-BR" dirty="0"/>
              <a:t> exigido </a:t>
            </a:r>
            <a:r>
              <a:rPr lang="pt-BR" dirty="0" smtClean="0"/>
              <a:t>nos projetos pedagógicos de </a:t>
            </a:r>
            <a:r>
              <a:rPr lang="pt-BR" dirty="0"/>
              <a:t>curso, as que se configuram sendo </a:t>
            </a:r>
            <a:r>
              <a:rPr lang="pt-BR" b="1" dirty="0"/>
              <a:t>práticas como </a:t>
            </a:r>
            <a:r>
              <a:rPr lang="pt-BR" b="1" dirty="0" smtClean="0"/>
              <a:t>componentes curriculares</a:t>
            </a:r>
            <a:r>
              <a:rPr lang="pt-BR" dirty="0" smtClean="0"/>
              <a:t> </a:t>
            </a:r>
            <a:r>
              <a:rPr lang="pt-BR" dirty="0"/>
              <a:t>(a exemplo de visitas e excursões </a:t>
            </a:r>
            <a:r>
              <a:rPr lang="pt-BR" dirty="0" smtClean="0"/>
              <a:t>técnicas realizadas </a:t>
            </a:r>
            <a:r>
              <a:rPr lang="pt-BR" dirty="0"/>
              <a:t>no âmbito das disciplinas), </a:t>
            </a:r>
            <a:r>
              <a:rPr lang="pt-BR" dirty="0" smtClean="0"/>
              <a:t>as programadas </a:t>
            </a:r>
            <a:r>
              <a:rPr lang="pt-BR" dirty="0"/>
              <a:t>como </a:t>
            </a:r>
            <a:r>
              <a:rPr lang="pt-BR" b="1" dirty="0"/>
              <a:t>Trabalhos de Conclusão de Curso </a:t>
            </a:r>
            <a:r>
              <a:rPr lang="pt-BR" dirty="0"/>
              <a:t>e todas aquelas que </a:t>
            </a:r>
            <a:r>
              <a:rPr lang="pt-BR" b="1" dirty="0" smtClean="0"/>
              <a:t>compõem regularmente as </a:t>
            </a:r>
            <a:r>
              <a:rPr lang="pt-BR" b="1" dirty="0"/>
              <a:t>disciplinas ou módulos obrigatórios</a:t>
            </a:r>
            <a:r>
              <a:rPr lang="pt-BR" dirty="0"/>
              <a:t> para a integralização do curso</a:t>
            </a:r>
            <a:r>
              <a:rPr lang="pt-B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05427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724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do Office</vt:lpstr>
      <vt:lpstr>Regulamento para Horas Complementares</vt:lpstr>
      <vt:lpstr>Onde encontrar??</vt:lpstr>
      <vt:lpstr>O que são as horas complementares?</vt:lpstr>
      <vt:lpstr>O que diz o Regulamento?</vt:lpstr>
      <vt:lpstr>O que diz o Regulamento?</vt:lpstr>
      <vt:lpstr>Atividades de Ensino</vt:lpstr>
      <vt:lpstr>Atividades de Pesquisa</vt:lpstr>
      <vt:lpstr>Outras Atividades</vt:lpstr>
      <vt:lpstr>Regras gerais</vt:lpstr>
      <vt:lpstr>Regras gerais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Tiago Roberto Silva Santos</dc:creator>
  <cp:lastModifiedBy>Tiago Roberto Silva Santos</cp:lastModifiedBy>
  <cp:revision>16</cp:revision>
  <dcterms:created xsi:type="dcterms:W3CDTF">2017-07-26T14:32:39Z</dcterms:created>
  <dcterms:modified xsi:type="dcterms:W3CDTF">2019-04-16T21:59:28Z</dcterms:modified>
</cp:coreProperties>
</file>